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"/>
  </p:notesMasterIdLst>
  <p:sldIdLst>
    <p:sldId id="647" r:id="rId2"/>
    <p:sldId id="651" r:id="rId3"/>
    <p:sldId id="650" r:id="rId4"/>
    <p:sldId id="655" r:id="rId5"/>
    <p:sldId id="656" r:id="rId6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854" autoAdjust="0"/>
    <p:restoredTop sz="94364" autoAdjust="0"/>
  </p:normalViewPr>
  <p:slideViewPr>
    <p:cSldViewPr>
      <p:cViewPr>
        <p:scale>
          <a:sx n="50" d="100"/>
          <a:sy n="50" d="100"/>
        </p:scale>
        <p:origin x="1576" y="4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8E764C-4996-49B8-AF40-1824C1331C9D}" type="datetimeFigureOut">
              <a:rPr lang="fr-FR" smtClean="0"/>
              <a:pPr/>
              <a:t>02/04/2020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BE31E2-6465-49A4-8916-929392949F15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25346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5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>
              <a:ea typeface="ヒラギノ角ゴ Pro W3" pitchFamily="-89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BE31E2-6465-49A4-8916-929392949F15}" type="slidenum">
              <a:rPr lang="fr-FR" smtClean="0"/>
              <a:pPr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752845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BE31E2-6465-49A4-8916-929392949F15}" type="slidenum">
              <a:rPr lang="fr-FR" smtClean="0"/>
              <a:pPr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142692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BE31E2-6465-49A4-8916-929392949F15}" type="slidenum">
              <a:rPr lang="fr-FR" smtClean="0"/>
              <a:pPr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957606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BE31E2-6465-49A4-8916-929392949F15}" type="slidenum">
              <a:rPr lang="fr-FR" smtClean="0"/>
              <a:pPr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877662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02/04/2020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02/04/2020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02/04/2020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02/04/2020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02/04/2020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02/04/2020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02/04/2020</a:t>
            </a:fld>
            <a:endParaRPr lang="fr-BE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02/04/2020</a:t>
            </a:fld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02/04/2020</a:t>
            </a:fld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02/04/2020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02/04/2020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309A6D-C09C-4548-B29A-6CF363A7E532}" type="datetimeFigureOut">
              <a:rPr lang="fr-FR" smtClean="0"/>
              <a:pPr/>
              <a:t>02/04/2020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re 1"/>
          <p:cNvSpPr>
            <a:spLocks noGrp="1"/>
          </p:cNvSpPr>
          <p:nvPr>
            <p:ph type="title"/>
          </p:nvPr>
        </p:nvSpPr>
        <p:spPr>
          <a:xfrm>
            <a:off x="-142876" y="2571750"/>
            <a:ext cx="9467403" cy="1285875"/>
          </a:xfrm>
        </p:spPr>
        <p:txBody>
          <a:bodyPr>
            <a:noAutofit/>
          </a:bodyPr>
          <a:lstStyle/>
          <a:p>
            <a:r>
              <a:rPr lang="fr-FR" sz="4200" b="1" dirty="0">
                <a:solidFill>
                  <a:srgbClr val="254061"/>
                </a:solidFill>
                <a:ea typeface="ヒラギノ角ゴ Pro W3" pitchFamily="-89" charset="-128"/>
              </a:rPr>
              <a:t>DUALITE - Interprétation</a:t>
            </a:r>
          </a:p>
        </p:txBody>
      </p:sp>
      <p:cxnSp>
        <p:nvCxnSpPr>
          <p:cNvPr id="9" name="Connecteur droit 8"/>
          <p:cNvCxnSpPr>
            <a:cxnSpLocks noChangeShapeType="1"/>
          </p:cNvCxnSpPr>
          <p:nvPr/>
        </p:nvCxnSpPr>
        <p:spPr bwMode="auto">
          <a:xfrm>
            <a:off x="103188" y="1292225"/>
            <a:ext cx="8924925" cy="1588"/>
          </a:xfrm>
          <a:prstGeom prst="line">
            <a:avLst/>
          </a:prstGeom>
          <a:noFill/>
          <a:ln w="38100">
            <a:solidFill>
              <a:srgbClr val="17375E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</p:cxnSp>
      <p:sp>
        <p:nvSpPr>
          <p:cNvPr id="16" name="ZoneTexte 11"/>
          <p:cNvSpPr txBox="1"/>
          <p:nvPr/>
        </p:nvSpPr>
        <p:spPr>
          <a:xfrm>
            <a:off x="769" y="6192966"/>
            <a:ext cx="9144000" cy="36933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b="1" i="1" dirty="0">
                <a:solidFill>
                  <a:srgbClr val="FFFFFF"/>
                </a:solidFill>
                <a:ea typeface="ヒラギノ角ゴ Pro W3" pitchFamily="-89" charset="-128"/>
              </a:rPr>
              <a:t> </a:t>
            </a:r>
            <a:r>
              <a:rPr lang="fr-FR" i="1" dirty="0">
                <a:solidFill>
                  <a:srgbClr val="FFFFFF"/>
                </a:solidFill>
                <a:ea typeface="ヒラギノ角ゴ Pro W3" pitchFamily="-89" charset="-128"/>
              </a:rPr>
              <a:t>Année Universitaire : 2019-2020</a:t>
            </a:r>
          </a:p>
        </p:txBody>
      </p:sp>
      <p:pic>
        <p:nvPicPr>
          <p:cNvPr id="2053" name="Image 6" descr="LogoFSJES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87625" y="257175"/>
            <a:ext cx="3905250" cy="193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4" name="ZoneTexte 6"/>
          <p:cNvSpPr>
            <a:spLocks noChangeArrowheads="1"/>
          </p:cNvSpPr>
          <p:nvPr/>
        </p:nvSpPr>
        <p:spPr bwMode="auto">
          <a:xfrm>
            <a:off x="2139950" y="3857675"/>
            <a:ext cx="4829175" cy="1055608"/>
          </a:xfrm>
          <a:prstGeom prst="roundRect">
            <a:avLst>
              <a:gd name="adj" fmla="val 16667"/>
            </a:avLst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2800" b="1" i="1" dirty="0">
                <a:solidFill>
                  <a:srgbClr val="C00000"/>
                </a:solidFill>
              </a:rPr>
              <a:t>Semestre 6  Gestion- Economie et Gestion</a:t>
            </a:r>
          </a:p>
        </p:txBody>
      </p:sp>
      <p:pic>
        <p:nvPicPr>
          <p:cNvPr id="2" name="Son enregistré">
            <a:hlinkClick r:id="" action="ppaction://media"/>
            <a:extLst>
              <a:ext uri="{FF2B5EF4-FFF2-40B4-BE49-F238E27FC236}">
                <a16:creationId xmlns:a16="http://schemas.microsoft.com/office/drawing/2014/main" id="{63B39C3E-E70D-4D73-925A-F8FC2F9F7E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1"/>
          <p:cNvSpPr>
            <a:spLocks noGrp="1"/>
          </p:cNvSpPr>
          <p:nvPr>
            <p:ph type="title"/>
          </p:nvPr>
        </p:nvSpPr>
        <p:spPr>
          <a:xfrm>
            <a:off x="142844" y="0"/>
            <a:ext cx="9001156" cy="1143000"/>
          </a:xfrm>
        </p:spPr>
        <p:txBody>
          <a:bodyPr>
            <a:normAutofit/>
          </a:bodyPr>
          <a:lstStyle/>
          <a:p>
            <a:r>
              <a:rPr lang="fr-FR" sz="4000" b="1" i="1" dirty="0">
                <a:solidFill>
                  <a:schemeClr val="tx2">
                    <a:lumMod val="75000"/>
                  </a:schemeClr>
                </a:solidFill>
              </a:rPr>
              <a:t>DUALITE</a:t>
            </a:r>
          </a:p>
        </p:txBody>
      </p: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CD1694E7-8C88-4F9C-8E63-B4F70DB1E651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03188" y="1052736"/>
            <a:ext cx="8924925" cy="1588"/>
          </a:xfrm>
          <a:prstGeom prst="line">
            <a:avLst/>
          </a:prstGeom>
          <a:noFill/>
          <a:ln w="38100">
            <a:solidFill>
              <a:srgbClr val="17375E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</p:cxnSp>
      <p:sp>
        <p:nvSpPr>
          <p:cNvPr id="3" name="ZoneTexte 2">
            <a:extLst>
              <a:ext uri="{FF2B5EF4-FFF2-40B4-BE49-F238E27FC236}">
                <a16:creationId xmlns:a16="http://schemas.microsoft.com/office/drawing/2014/main" id="{36765831-4531-49B0-9D88-D307A5434B6A}"/>
              </a:ext>
            </a:extLst>
          </p:cNvPr>
          <p:cNvSpPr txBox="1"/>
          <p:nvPr/>
        </p:nvSpPr>
        <p:spPr>
          <a:xfrm>
            <a:off x="539552" y="1340768"/>
            <a:ext cx="67687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solidFill>
                  <a:srgbClr val="C00000"/>
                </a:solidFill>
                <a:cs typeface="Times New Roman" panose="02020603050405020304" pitchFamily="18" charset="0"/>
              </a:rPr>
              <a:t>EXEMPLE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19E9F7A9-615C-46F2-9D56-189831FC4F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8130B157-BEE0-4ED0-82F6-B161D86334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423" y="2236595"/>
            <a:ext cx="7812946" cy="3170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Une entreprise de menuiserie produit des tables , des chaises et des armoires ,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les ressources de cette entreprise </a:t>
            </a:r>
            <a:r>
              <a:rPr kumimoji="0" lang="fr-FR" altLang="fr-FR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é</a:t>
            </a:r>
            <a:r>
              <a:rPr kumimoji="0" lang="fr-FR" altLang="fr-FR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tant limit</a:t>
            </a:r>
            <a:r>
              <a:rPr kumimoji="0" lang="fr-FR" altLang="fr-FR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é</a:t>
            </a:r>
            <a:r>
              <a:rPr kumimoji="0" lang="fr-FR" altLang="fr-FR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es par trois contraintes 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Le directeur de la production formule le probl</a:t>
            </a:r>
            <a:r>
              <a:rPr kumimoji="0" lang="fr-FR" altLang="fr-FR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è</a:t>
            </a:r>
            <a:r>
              <a:rPr kumimoji="0" lang="fr-FR" altLang="fr-FR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 de la mani</a:t>
            </a:r>
            <a:r>
              <a:rPr kumimoji="0" lang="fr-FR" altLang="fr-FR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è</a:t>
            </a:r>
            <a:r>
              <a:rPr kumimoji="0" lang="fr-FR" altLang="fr-FR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 suivante</a:t>
            </a:r>
            <a:r>
              <a:rPr kumimoji="0" lang="fr-FR" altLang="fr-FR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kumimoji="0" lang="fr-FR" altLang="fr-FR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kumimoji="0" lang="fr-FR" altLang="fr-FR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20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mbria Math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</a:t>
            </a:r>
            <a:r>
              <a:rPr kumimoji="0" lang="fr-FR" altLang="fr-FR" sz="20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Max Z=  2x1+4x2+3x3</a:t>
            </a:r>
            <a:endParaRPr kumimoji="0" lang="fr-FR" altLang="fr-FR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</a:t>
            </a:r>
            <a:r>
              <a:rPr kumimoji="0" lang="fr-FR" altLang="fr-FR" sz="20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3x1+4x2+2x3</a:t>
            </a:r>
            <a:r>
              <a:rPr kumimoji="0" lang="fr-FR" altLang="fr-FR" sz="20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≤60   (  Bois )</a:t>
            </a:r>
            <a:endParaRPr kumimoji="0" lang="fr-FR" altLang="fr-FR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</a:t>
            </a:r>
            <a:r>
              <a:rPr kumimoji="0" lang="fr-FR" altLang="fr-FR" sz="20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2x1+1x2+2x3</a:t>
            </a:r>
            <a:r>
              <a:rPr kumimoji="0" lang="fr-FR" altLang="fr-FR" sz="20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≤40   (  Heures d'assemblage )</a:t>
            </a:r>
            <a:endParaRPr kumimoji="0" lang="fr-FR" altLang="fr-FR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</a:t>
            </a:r>
            <a:r>
              <a:rPr kumimoji="0" lang="fr-FR" altLang="fr-FR" sz="20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x1+3x2+2x3</a:t>
            </a:r>
            <a:r>
              <a:rPr kumimoji="0" lang="fr-FR" altLang="fr-FR" sz="20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≤80   (  Heures de finition )</a:t>
            </a:r>
            <a:endParaRPr kumimoji="0" lang="fr-FR" altLang="fr-FR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</a:t>
            </a:r>
            <a:r>
              <a:rPr kumimoji="0" lang="fr-FR" altLang="fr-FR" sz="20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x1≥0 ,x2≥0 , x3≥0</a:t>
            </a:r>
            <a:endParaRPr kumimoji="0" lang="fr-FR" altLang="fr-FR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ZoneTexte 11">
            <a:extLst>
              <a:ext uri="{FF2B5EF4-FFF2-40B4-BE49-F238E27FC236}">
                <a16:creationId xmlns:a16="http://schemas.microsoft.com/office/drawing/2014/main" id="{1D914995-D563-453C-92D1-E1818596630E}"/>
              </a:ext>
            </a:extLst>
          </p:cNvPr>
          <p:cNvSpPr txBox="1"/>
          <p:nvPr/>
        </p:nvSpPr>
        <p:spPr>
          <a:xfrm>
            <a:off x="0" y="6497180"/>
            <a:ext cx="9144000" cy="323165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1500" i="1" dirty="0">
                <a:solidFill>
                  <a:srgbClr val="FFFFFF"/>
                </a:solidFill>
                <a:ea typeface="ヒラギノ角ゴ Pro W3" pitchFamily="-89" charset="-128"/>
              </a:rPr>
              <a:t>    Pr. ATMANI  / Pr. EZZAHAR                                                                                                                     2019/2020                                                                                                                                                         </a:t>
            </a:r>
            <a:endParaRPr lang="fr-FR" sz="1500" i="1" dirty="0">
              <a:solidFill>
                <a:schemeClr val="bg1"/>
              </a:solidFill>
              <a:ea typeface="ヒラギノ角ゴ Pro W3" pitchFamily="-89" charset="-128"/>
            </a:endParaRPr>
          </a:p>
        </p:txBody>
      </p:sp>
      <p:pic>
        <p:nvPicPr>
          <p:cNvPr id="2" name="Son enregistré">
            <a:hlinkClick r:id="" action="ppaction://media"/>
            <a:extLst>
              <a:ext uri="{FF2B5EF4-FFF2-40B4-BE49-F238E27FC236}">
                <a16:creationId xmlns:a16="http://schemas.microsoft.com/office/drawing/2014/main" id="{ACF8C66B-18CC-452F-A5B9-A04BFA3A6F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2400" y="17365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104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7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1"/>
          <p:cNvSpPr>
            <a:spLocks noGrp="1"/>
          </p:cNvSpPr>
          <p:nvPr>
            <p:ph type="title"/>
          </p:nvPr>
        </p:nvSpPr>
        <p:spPr>
          <a:xfrm>
            <a:off x="142844" y="0"/>
            <a:ext cx="9001156" cy="1143000"/>
          </a:xfrm>
        </p:spPr>
        <p:txBody>
          <a:bodyPr>
            <a:normAutofit/>
          </a:bodyPr>
          <a:lstStyle/>
          <a:p>
            <a:r>
              <a:rPr lang="fr-FR" sz="4000" b="1" i="1" dirty="0">
                <a:solidFill>
                  <a:schemeClr val="tx2">
                    <a:lumMod val="75000"/>
                  </a:schemeClr>
                </a:solidFill>
              </a:rPr>
              <a:t>DUALITE</a:t>
            </a:r>
          </a:p>
        </p:txBody>
      </p: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CD1694E7-8C88-4F9C-8E63-B4F70DB1E651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03188" y="1052736"/>
            <a:ext cx="8924925" cy="1588"/>
          </a:xfrm>
          <a:prstGeom prst="line">
            <a:avLst/>
          </a:prstGeom>
          <a:noFill/>
          <a:ln w="38100">
            <a:solidFill>
              <a:srgbClr val="17375E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</p:cxnSp>
      <p:sp>
        <p:nvSpPr>
          <p:cNvPr id="15" name="ZoneTexte 11">
            <a:extLst>
              <a:ext uri="{FF2B5EF4-FFF2-40B4-BE49-F238E27FC236}">
                <a16:creationId xmlns:a16="http://schemas.microsoft.com/office/drawing/2014/main" id="{8C3708BA-3F29-4301-A68C-9A2E60960896}"/>
              </a:ext>
            </a:extLst>
          </p:cNvPr>
          <p:cNvSpPr txBox="1"/>
          <p:nvPr/>
        </p:nvSpPr>
        <p:spPr>
          <a:xfrm>
            <a:off x="0" y="6484938"/>
            <a:ext cx="9144000" cy="323165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1500" dirty="0">
                <a:solidFill>
                  <a:srgbClr val="FFFFFF"/>
                </a:solidFill>
                <a:ea typeface="ヒラギノ角ゴ Pro W3" pitchFamily="-89" charset="-128"/>
              </a:rPr>
              <a:t>    Pr. BALAR Khalid                               </a:t>
            </a:r>
            <a:r>
              <a:rPr lang="fr-FR" sz="1500" dirty="0">
                <a:solidFill>
                  <a:schemeClr val="bg1"/>
                </a:solidFill>
                <a:ea typeface="ヒラギノ角ゴ Pro W3" pitchFamily="-89" charset="-128"/>
              </a:rPr>
              <a:t>Statistique Descriptive pour S.E.G / 2018-2019                                                 2/42</a:t>
            </a:r>
          </a:p>
        </p:txBody>
      </p:sp>
      <p:sp>
        <p:nvSpPr>
          <p:cNvPr id="17" name="ZoneTexte 11">
            <a:extLst>
              <a:ext uri="{FF2B5EF4-FFF2-40B4-BE49-F238E27FC236}">
                <a16:creationId xmlns:a16="http://schemas.microsoft.com/office/drawing/2014/main" id="{06509105-C0D4-48FD-B939-5D5AB73E7E2C}"/>
              </a:ext>
            </a:extLst>
          </p:cNvPr>
          <p:cNvSpPr txBox="1"/>
          <p:nvPr/>
        </p:nvSpPr>
        <p:spPr>
          <a:xfrm>
            <a:off x="0" y="6497180"/>
            <a:ext cx="9144000" cy="323165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1500" i="1" dirty="0">
                <a:solidFill>
                  <a:srgbClr val="FFFFFF"/>
                </a:solidFill>
                <a:ea typeface="ヒラギノ角ゴ Pro W3" pitchFamily="-89" charset="-128"/>
              </a:rPr>
              <a:t>    Pr.  ATMANI  / Pr. EZZAHAR                                                                                                                     2019/2020                                                                                                                                                         </a:t>
            </a:r>
            <a:endParaRPr lang="fr-FR" sz="1500" i="1" dirty="0">
              <a:solidFill>
                <a:schemeClr val="bg1"/>
              </a:solidFill>
              <a:ea typeface="ヒラギノ角ゴ Pro W3" pitchFamily="-89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Tableau 6">
                <a:extLst>
                  <a:ext uri="{FF2B5EF4-FFF2-40B4-BE49-F238E27FC236}">
                    <a16:creationId xmlns:a16="http://schemas.microsoft.com/office/drawing/2014/main" id="{EDA24908-FA82-4133-A173-5B10FD3D04D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24032252"/>
                  </p:ext>
                </p:extLst>
              </p:nvPr>
            </p:nvGraphicFramePr>
            <p:xfrm>
              <a:off x="826948" y="1556760"/>
              <a:ext cx="7849506" cy="2736337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871694">
                      <a:extLst>
                        <a:ext uri="{9D8B030D-6E8A-4147-A177-3AD203B41FA5}">
                          <a16:colId xmlns:a16="http://schemas.microsoft.com/office/drawing/2014/main" val="10649099"/>
                        </a:ext>
                      </a:extLst>
                    </a:gridCol>
                    <a:gridCol w="871694">
                      <a:extLst>
                        <a:ext uri="{9D8B030D-6E8A-4147-A177-3AD203B41FA5}">
                          <a16:colId xmlns:a16="http://schemas.microsoft.com/office/drawing/2014/main" val="534399419"/>
                        </a:ext>
                      </a:extLst>
                    </a:gridCol>
                    <a:gridCol w="921544">
                      <a:extLst>
                        <a:ext uri="{9D8B030D-6E8A-4147-A177-3AD203B41FA5}">
                          <a16:colId xmlns:a16="http://schemas.microsoft.com/office/drawing/2014/main" val="1963660272"/>
                        </a:ext>
                      </a:extLst>
                    </a:gridCol>
                    <a:gridCol w="821844">
                      <a:extLst>
                        <a:ext uri="{9D8B030D-6E8A-4147-A177-3AD203B41FA5}">
                          <a16:colId xmlns:a16="http://schemas.microsoft.com/office/drawing/2014/main" val="1703762227"/>
                        </a:ext>
                      </a:extLst>
                    </a:gridCol>
                    <a:gridCol w="872546">
                      <a:extLst>
                        <a:ext uri="{9D8B030D-6E8A-4147-A177-3AD203B41FA5}">
                          <a16:colId xmlns:a16="http://schemas.microsoft.com/office/drawing/2014/main" val="3865915256"/>
                        </a:ext>
                      </a:extLst>
                    </a:gridCol>
                    <a:gridCol w="872546">
                      <a:extLst>
                        <a:ext uri="{9D8B030D-6E8A-4147-A177-3AD203B41FA5}">
                          <a16:colId xmlns:a16="http://schemas.microsoft.com/office/drawing/2014/main" val="4123431717"/>
                        </a:ext>
                      </a:extLst>
                    </a:gridCol>
                    <a:gridCol w="872546">
                      <a:extLst>
                        <a:ext uri="{9D8B030D-6E8A-4147-A177-3AD203B41FA5}">
                          <a16:colId xmlns:a16="http://schemas.microsoft.com/office/drawing/2014/main" val="480405316"/>
                        </a:ext>
                      </a:extLst>
                    </a:gridCol>
                    <a:gridCol w="872546">
                      <a:extLst>
                        <a:ext uri="{9D8B030D-6E8A-4147-A177-3AD203B41FA5}">
                          <a16:colId xmlns:a16="http://schemas.microsoft.com/office/drawing/2014/main" val="1707584005"/>
                        </a:ext>
                      </a:extLst>
                    </a:gridCol>
                    <a:gridCol w="872546">
                      <a:extLst>
                        <a:ext uri="{9D8B030D-6E8A-4147-A177-3AD203B41FA5}">
                          <a16:colId xmlns:a16="http://schemas.microsoft.com/office/drawing/2014/main" val="2161349043"/>
                        </a:ext>
                      </a:extLst>
                    </a:gridCol>
                  </a:tblGrid>
                  <a:tr h="377471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fr-FR" sz="2000" dirty="0" err="1">
                              <a:effectLst/>
                            </a:rPr>
                            <a:t>Cj</a:t>
                          </a:r>
                          <a:endParaRPr lang="fr-FR" sz="20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fr-FR" sz="1100">
                              <a:effectLst/>
                            </a:rPr>
                            <a:t> </a:t>
                          </a:r>
                          <a:endParaRPr lang="fr-FR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fr-FR" sz="1100">
                              <a:effectLst/>
                            </a:rPr>
                            <a:t> </a:t>
                          </a:r>
                          <a:endParaRPr lang="fr-FR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fr-FR" sz="2000" dirty="0">
                              <a:effectLst/>
                            </a:rPr>
                            <a:t>2</a:t>
                          </a:r>
                          <a:endParaRPr lang="fr-FR" sz="20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fr-FR" sz="2000" dirty="0">
                              <a:effectLst/>
                            </a:rPr>
                            <a:t>4</a:t>
                          </a:r>
                          <a:endParaRPr lang="fr-FR" sz="20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fr-FR" sz="2000" dirty="0">
                              <a:effectLst/>
                            </a:rPr>
                            <a:t>3</a:t>
                          </a:r>
                          <a:endParaRPr lang="fr-FR" sz="20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fr-FR" sz="2000" dirty="0">
                              <a:effectLst/>
                            </a:rPr>
                            <a:t>0</a:t>
                          </a:r>
                          <a:endParaRPr lang="fr-FR" sz="20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fr-FR" sz="2000" dirty="0">
                              <a:effectLst/>
                            </a:rPr>
                            <a:t>0</a:t>
                          </a:r>
                          <a:endParaRPr lang="fr-FR" sz="20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fr-FR" sz="2000" dirty="0">
                              <a:effectLst/>
                            </a:rPr>
                            <a:t>0</a:t>
                          </a:r>
                          <a:endParaRPr lang="fr-FR" sz="20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2207582386"/>
                      </a:ext>
                    </a:extLst>
                  </a:tr>
                  <a:tr h="400981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fr-FR" sz="2000" dirty="0">
                              <a:effectLst/>
                            </a:rPr>
                            <a:t> </a:t>
                          </a:r>
                          <a:endParaRPr lang="fr-FR" sz="20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fr-FR" sz="2000" dirty="0">
                              <a:effectLst/>
                            </a:rPr>
                            <a:t>VB</a:t>
                          </a:r>
                          <a:endParaRPr lang="fr-FR" sz="20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fr-FR" sz="2000">
                              <a:effectLst/>
                            </a:rPr>
                            <a:t>qté</a:t>
                          </a:r>
                          <a:endParaRPr lang="fr-FR" sz="20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sz="20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sz="20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fr-FR" sz="20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sz="20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sz="20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sz="20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fr-FR" sz="20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sz="20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sz="20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sz="20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fr-FR" sz="20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sz="20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sz="20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sz="20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</m:e>
                                  <m:sub>
                                    <m:r>
                                      <a:rPr lang="fr-FR" sz="20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sz="20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sz="20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sz="20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</m:e>
                                  <m:sub>
                                    <m:r>
                                      <a:rPr lang="fr-FR" sz="20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sz="20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sz="20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sz="20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</m:e>
                                  <m:sub>
                                    <m:r>
                                      <a:rPr lang="fr-FR" sz="20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sz="20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520391404"/>
                      </a:ext>
                    </a:extLst>
                  </a:tr>
                  <a:tr h="400981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fr-FR" sz="2000" dirty="0">
                              <a:effectLst/>
                            </a:rPr>
                            <a:t>4</a:t>
                          </a:r>
                          <a:endParaRPr lang="fr-FR" sz="20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sz="20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sz="20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fr-FR" sz="20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sz="20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fr-FR" sz="2000" dirty="0">
                              <a:effectLst/>
                            </a:rPr>
                            <a:t>20/3</a:t>
                          </a:r>
                          <a:endParaRPr lang="fr-FR" sz="20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fr-FR" sz="2000">
                              <a:effectLst/>
                            </a:rPr>
                            <a:t>1/3</a:t>
                          </a:r>
                          <a:endParaRPr lang="fr-FR" sz="20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fr-FR" sz="2000">
                              <a:effectLst/>
                            </a:rPr>
                            <a:t>1</a:t>
                          </a:r>
                          <a:endParaRPr lang="fr-FR" sz="20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fr-FR" sz="2000">
                              <a:effectLst/>
                            </a:rPr>
                            <a:t>0</a:t>
                          </a:r>
                          <a:endParaRPr lang="fr-FR" sz="20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fr-FR" sz="2000">
                              <a:effectLst/>
                            </a:rPr>
                            <a:t>1/3</a:t>
                          </a:r>
                          <a:endParaRPr lang="fr-FR" sz="20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fr-FR" sz="2000">
                              <a:effectLst/>
                            </a:rPr>
                            <a:t>-1/3</a:t>
                          </a:r>
                          <a:endParaRPr lang="fr-FR" sz="20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fr-FR" sz="2000">
                              <a:effectLst/>
                            </a:rPr>
                            <a:t>0</a:t>
                          </a:r>
                          <a:endParaRPr lang="fr-FR" sz="20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875448513"/>
                      </a:ext>
                    </a:extLst>
                  </a:tr>
                  <a:tr h="400981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fr-FR" sz="2000" dirty="0">
                              <a:effectLst/>
                            </a:rPr>
                            <a:t>3</a:t>
                          </a:r>
                          <a:endParaRPr lang="fr-FR" sz="20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sz="20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sz="20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fr-FR" sz="20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sz="20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fr-FR" sz="2000" dirty="0">
                              <a:effectLst/>
                            </a:rPr>
                            <a:t>50/3</a:t>
                          </a:r>
                          <a:endParaRPr lang="fr-FR" sz="20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fr-FR" sz="2000">
                              <a:effectLst/>
                            </a:rPr>
                            <a:t>5/6</a:t>
                          </a:r>
                          <a:endParaRPr lang="fr-FR" sz="20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fr-FR" sz="2000">
                              <a:effectLst/>
                            </a:rPr>
                            <a:t>0</a:t>
                          </a:r>
                          <a:endParaRPr lang="fr-FR" sz="20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fr-FR" sz="2000">
                              <a:effectLst/>
                            </a:rPr>
                            <a:t>1</a:t>
                          </a:r>
                          <a:endParaRPr lang="fr-FR" sz="20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fr-FR" sz="2000">
                              <a:effectLst/>
                            </a:rPr>
                            <a:t>-1/6</a:t>
                          </a:r>
                          <a:endParaRPr lang="fr-FR" sz="20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fr-FR" sz="2000">
                              <a:effectLst/>
                            </a:rPr>
                            <a:t>2/3</a:t>
                          </a:r>
                          <a:endParaRPr lang="fr-FR" sz="20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fr-FR" sz="2000">
                              <a:effectLst/>
                            </a:rPr>
                            <a:t>0</a:t>
                          </a:r>
                          <a:endParaRPr lang="fr-FR" sz="20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4010243429"/>
                      </a:ext>
                    </a:extLst>
                  </a:tr>
                  <a:tr h="400981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fr-FR" sz="2000" dirty="0">
                              <a:effectLst/>
                            </a:rPr>
                            <a:t>0</a:t>
                          </a:r>
                          <a:endParaRPr lang="fr-FR" sz="20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sz="20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sz="20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</m:e>
                                  <m:sub>
                                    <m:r>
                                      <a:rPr lang="fr-FR" sz="20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sz="20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fr-FR" sz="2000" dirty="0">
                              <a:effectLst/>
                            </a:rPr>
                            <a:t>80/3</a:t>
                          </a:r>
                          <a:endParaRPr lang="fr-FR" sz="20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fr-FR" sz="2000">
                              <a:effectLst/>
                            </a:rPr>
                            <a:t>-5/3</a:t>
                          </a:r>
                          <a:endParaRPr lang="fr-FR" sz="20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fr-FR" sz="2000">
                              <a:effectLst/>
                            </a:rPr>
                            <a:t>0</a:t>
                          </a:r>
                          <a:endParaRPr lang="fr-FR" sz="20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fr-FR" sz="2000">
                              <a:effectLst/>
                            </a:rPr>
                            <a:t>0</a:t>
                          </a:r>
                          <a:endParaRPr lang="fr-FR" sz="20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fr-FR" sz="2000">
                              <a:effectLst/>
                            </a:rPr>
                            <a:t>-2/3</a:t>
                          </a:r>
                          <a:endParaRPr lang="fr-FR" sz="20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fr-FR" sz="2000">
                              <a:effectLst/>
                            </a:rPr>
                            <a:t>-1/3</a:t>
                          </a:r>
                          <a:endParaRPr lang="fr-FR" sz="20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fr-FR" sz="2000">
                              <a:effectLst/>
                            </a:rPr>
                            <a:t>1</a:t>
                          </a:r>
                          <a:endParaRPr lang="fr-FR" sz="20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780865955"/>
                      </a:ext>
                    </a:extLst>
                  </a:tr>
                  <a:tr h="377471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fr-FR" sz="1100">
                              <a:effectLst/>
                            </a:rPr>
                            <a:t> </a:t>
                          </a:r>
                          <a:endParaRPr lang="fr-FR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fr-FR" sz="2000">
                              <a:effectLst/>
                            </a:rPr>
                            <a:t>Zj</a:t>
                          </a:r>
                          <a:endParaRPr lang="fr-FR" sz="20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fr-FR" sz="2000" dirty="0">
                              <a:effectLst/>
                            </a:rPr>
                            <a:t>230/3</a:t>
                          </a:r>
                          <a:endParaRPr lang="fr-FR" sz="20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fr-FR" sz="2000" dirty="0">
                              <a:effectLst/>
                            </a:rPr>
                            <a:t>23/6</a:t>
                          </a:r>
                          <a:endParaRPr lang="fr-FR" sz="20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fr-FR" sz="2000" dirty="0">
                              <a:effectLst/>
                            </a:rPr>
                            <a:t>4</a:t>
                          </a:r>
                          <a:endParaRPr lang="fr-FR" sz="20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fr-FR" sz="2000" dirty="0">
                              <a:effectLst/>
                            </a:rPr>
                            <a:t>3</a:t>
                          </a:r>
                          <a:endParaRPr lang="fr-FR" sz="20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fr-FR" sz="2000" dirty="0">
                              <a:effectLst/>
                            </a:rPr>
                            <a:t>5/6</a:t>
                          </a:r>
                          <a:endParaRPr lang="fr-FR" sz="20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fr-FR" sz="2000" dirty="0">
                              <a:effectLst/>
                            </a:rPr>
                            <a:t>2/3</a:t>
                          </a:r>
                          <a:endParaRPr lang="fr-FR" sz="20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fr-FR" sz="2000">
                              <a:effectLst/>
                            </a:rPr>
                            <a:t>0</a:t>
                          </a:r>
                          <a:endParaRPr lang="fr-FR" sz="20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4241362141"/>
                      </a:ext>
                    </a:extLst>
                  </a:tr>
                  <a:tr h="377471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fr-FR" sz="1100">
                              <a:effectLst/>
                            </a:rPr>
                            <a:t> </a:t>
                          </a:r>
                          <a:endParaRPr lang="fr-FR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fr-FR" sz="2000" dirty="0" err="1">
                              <a:effectLst/>
                            </a:rPr>
                            <a:t>Cj</a:t>
                          </a:r>
                          <a:r>
                            <a:rPr lang="fr-FR" sz="2000" dirty="0">
                              <a:effectLst/>
                            </a:rPr>
                            <a:t> - </a:t>
                          </a:r>
                          <a:r>
                            <a:rPr lang="fr-FR" sz="2000" dirty="0" err="1">
                              <a:effectLst/>
                            </a:rPr>
                            <a:t>Zj</a:t>
                          </a:r>
                          <a:endParaRPr lang="fr-FR" sz="20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fr-FR" sz="2000">
                              <a:effectLst/>
                            </a:rPr>
                            <a:t> </a:t>
                          </a:r>
                          <a:endParaRPr lang="fr-FR" sz="20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fr-FR" sz="2000">
                              <a:effectLst/>
                            </a:rPr>
                            <a:t>-11/6</a:t>
                          </a:r>
                          <a:endParaRPr lang="fr-FR" sz="20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fr-FR" sz="2000" dirty="0">
                              <a:effectLst/>
                            </a:rPr>
                            <a:t>0</a:t>
                          </a:r>
                          <a:endParaRPr lang="fr-FR" sz="20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fr-FR" sz="2000" dirty="0">
                              <a:effectLst/>
                            </a:rPr>
                            <a:t>0</a:t>
                          </a:r>
                          <a:endParaRPr lang="fr-FR" sz="20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fr-FR" sz="2000">
                              <a:effectLst/>
                            </a:rPr>
                            <a:t>-5/6</a:t>
                          </a:r>
                          <a:endParaRPr lang="fr-FR" sz="20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fr-FR" sz="2000" dirty="0">
                              <a:effectLst/>
                            </a:rPr>
                            <a:t>-2/3</a:t>
                          </a:r>
                          <a:endParaRPr lang="fr-FR" sz="20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fr-FR" sz="2000" dirty="0">
                              <a:effectLst/>
                            </a:rPr>
                            <a:t>0</a:t>
                          </a:r>
                          <a:endParaRPr lang="fr-FR" sz="20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347273675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Tableau 6">
                <a:extLst>
                  <a:ext uri="{FF2B5EF4-FFF2-40B4-BE49-F238E27FC236}">
                    <a16:creationId xmlns:a16="http://schemas.microsoft.com/office/drawing/2014/main" id="{EDA24908-FA82-4133-A173-5B10FD3D04D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24032252"/>
                  </p:ext>
                </p:extLst>
              </p:nvPr>
            </p:nvGraphicFramePr>
            <p:xfrm>
              <a:off x="826948" y="1556760"/>
              <a:ext cx="7849506" cy="2736337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871694">
                      <a:extLst>
                        <a:ext uri="{9D8B030D-6E8A-4147-A177-3AD203B41FA5}">
                          <a16:colId xmlns:a16="http://schemas.microsoft.com/office/drawing/2014/main" val="10649099"/>
                        </a:ext>
                      </a:extLst>
                    </a:gridCol>
                    <a:gridCol w="871694">
                      <a:extLst>
                        <a:ext uri="{9D8B030D-6E8A-4147-A177-3AD203B41FA5}">
                          <a16:colId xmlns:a16="http://schemas.microsoft.com/office/drawing/2014/main" val="534399419"/>
                        </a:ext>
                      </a:extLst>
                    </a:gridCol>
                    <a:gridCol w="921544">
                      <a:extLst>
                        <a:ext uri="{9D8B030D-6E8A-4147-A177-3AD203B41FA5}">
                          <a16:colId xmlns:a16="http://schemas.microsoft.com/office/drawing/2014/main" val="1963660272"/>
                        </a:ext>
                      </a:extLst>
                    </a:gridCol>
                    <a:gridCol w="821844">
                      <a:extLst>
                        <a:ext uri="{9D8B030D-6E8A-4147-A177-3AD203B41FA5}">
                          <a16:colId xmlns:a16="http://schemas.microsoft.com/office/drawing/2014/main" val="1703762227"/>
                        </a:ext>
                      </a:extLst>
                    </a:gridCol>
                    <a:gridCol w="872546">
                      <a:extLst>
                        <a:ext uri="{9D8B030D-6E8A-4147-A177-3AD203B41FA5}">
                          <a16:colId xmlns:a16="http://schemas.microsoft.com/office/drawing/2014/main" val="3865915256"/>
                        </a:ext>
                      </a:extLst>
                    </a:gridCol>
                    <a:gridCol w="872546">
                      <a:extLst>
                        <a:ext uri="{9D8B030D-6E8A-4147-A177-3AD203B41FA5}">
                          <a16:colId xmlns:a16="http://schemas.microsoft.com/office/drawing/2014/main" val="4123431717"/>
                        </a:ext>
                      </a:extLst>
                    </a:gridCol>
                    <a:gridCol w="872546">
                      <a:extLst>
                        <a:ext uri="{9D8B030D-6E8A-4147-A177-3AD203B41FA5}">
                          <a16:colId xmlns:a16="http://schemas.microsoft.com/office/drawing/2014/main" val="480405316"/>
                        </a:ext>
                      </a:extLst>
                    </a:gridCol>
                    <a:gridCol w="872546">
                      <a:extLst>
                        <a:ext uri="{9D8B030D-6E8A-4147-A177-3AD203B41FA5}">
                          <a16:colId xmlns:a16="http://schemas.microsoft.com/office/drawing/2014/main" val="1707584005"/>
                        </a:ext>
                      </a:extLst>
                    </a:gridCol>
                    <a:gridCol w="872546">
                      <a:extLst>
                        <a:ext uri="{9D8B030D-6E8A-4147-A177-3AD203B41FA5}">
                          <a16:colId xmlns:a16="http://schemas.microsoft.com/office/drawing/2014/main" val="2161349043"/>
                        </a:ext>
                      </a:extLst>
                    </a:gridCol>
                  </a:tblGrid>
                  <a:tr h="377471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fr-FR" sz="2000" dirty="0" err="1">
                              <a:effectLst/>
                            </a:rPr>
                            <a:t>Cj</a:t>
                          </a:r>
                          <a:endParaRPr lang="fr-FR" sz="20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fr-FR" sz="1100">
                              <a:effectLst/>
                            </a:rPr>
                            <a:t> </a:t>
                          </a:r>
                          <a:endParaRPr lang="fr-FR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fr-FR" sz="1100">
                              <a:effectLst/>
                            </a:rPr>
                            <a:t> </a:t>
                          </a:r>
                          <a:endParaRPr lang="fr-FR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fr-FR" sz="2000" dirty="0">
                              <a:effectLst/>
                            </a:rPr>
                            <a:t>2</a:t>
                          </a:r>
                          <a:endParaRPr lang="fr-FR" sz="20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fr-FR" sz="2000" dirty="0">
                              <a:effectLst/>
                            </a:rPr>
                            <a:t>4</a:t>
                          </a:r>
                          <a:endParaRPr lang="fr-FR" sz="20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fr-FR" sz="2000" dirty="0">
                              <a:effectLst/>
                            </a:rPr>
                            <a:t>3</a:t>
                          </a:r>
                          <a:endParaRPr lang="fr-FR" sz="20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fr-FR" sz="2000" dirty="0">
                              <a:effectLst/>
                            </a:rPr>
                            <a:t>0</a:t>
                          </a:r>
                          <a:endParaRPr lang="fr-FR" sz="20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fr-FR" sz="2000" dirty="0">
                              <a:effectLst/>
                            </a:rPr>
                            <a:t>0</a:t>
                          </a:r>
                          <a:endParaRPr lang="fr-FR" sz="20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fr-FR" sz="2000" dirty="0">
                              <a:effectLst/>
                            </a:rPr>
                            <a:t>0</a:t>
                          </a:r>
                          <a:endParaRPr lang="fr-FR" sz="20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2207582386"/>
                      </a:ext>
                    </a:extLst>
                  </a:tr>
                  <a:tr h="400981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fr-FR" sz="2000" dirty="0">
                              <a:effectLst/>
                            </a:rPr>
                            <a:t> </a:t>
                          </a:r>
                          <a:endParaRPr lang="fr-FR" sz="20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fr-FR" sz="2000" dirty="0">
                              <a:effectLst/>
                            </a:rPr>
                            <a:t>VB</a:t>
                          </a:r>
                          <a:endParaRPr lang="fr-FR" sz="20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fr-FR" sz="2000">
                              <a:effectLst/>
                            </a:rPr>
                            <a:t>qté</a:t>
                          </a:r>
                          <a:endParaRPr lang="fr-FR" sz="20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marL="68580" marR="68580" marT="0" marB="0">
                        <a:blipFill>
                          <a:blip r:embed="rId5"/>
                          <a:stretch>
                            <a:fillRect l="-325185" t="-107576" r="-533333" b="-51363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marL="68580" marR="68580" marT="0" marB="0">
                        <a:blipFill>
                          <a:blip r:embed="rId5"/>
                          <a:stretch>
                            <a:fillRect l="-401399" t="-107576" r="-403497" b="-51363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marL="68580" marR="68580" marT="0" marB="0">
                        <a:blipFill>
                          <a:blip r:embed="rId5"/>
                          <a:stretch>
                            <a:fillRect l="-501399" t="-107576" r="-303497" b="-51363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marL="68580" marR="68580" marT="0" marB="0">
                        <a:blipFill>
                          <a:blip r:embed="rId5"/>
                          <a:stretch>
                            <a:fillRect l="-601399" t="-107576" r="-203497" b="-51363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marL="68580" marR="68580" marT="0" marB="0">
                        <a:blipFill>
                          <a:blip r:embed="rId5"/>
                          <a:stretch>
                            <a:fillRect l="-696528" t="-107576" r="-102083" b="-51363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marL="68580" marR="68580" marT="0" marB="0">
                        <a:blipFill>
                          <a:blip r:embed="rId5"/>
                          <a:stretch>
                            <a:fillRect l="-802098" t="-107576" r="-2797" b="-51363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20391404"/>
                      </a:ext>
                    </a:extLst>
                  </a:tr>
                  <a:tr h="400981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fr-FR" sz="2000" dirty="0">
                              <a:effectLst/>
                            </a:rPr>
                            <a:t>4</a:t>
                          </a:r>
                          <a:endParaRPr lang="fr-FR" sz="20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marL="68580" marR="68580" marT="0" marB="0">
                        <a:blipFill>
                          <a:blip r:embed="rId5"/>
                          <a:stretch>
                            <a:fillRect l="-100699" t="-207576" r="-704196" b="-41363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fr-FR" sz="2000" dirty="0">
                              <a:effectLst/>
                            </a:rPr>
                            <a:t>20/3</a:t>
                          </a:r>
                          <a:endParaRPr lang="fr-FR" sz="20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fr-FR" sz="2000">
                              <a:effectLst/>
                            </a:rPr>
                            <a:t>1/3</a:t>
                          </a:r>
                          <a:endParaRPr lang="fr-FR" sz="20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fr-FR" sz="2000">
                              <a:effectLst/>
                            </a:rPr>
                            <a:t>1</a:t>
                          </a:r>
                          <a:endParaRPr lang="fr-FR" sz="20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fr-FR" sz="2000">
                              <a:effectLst/>
                            </a:rPr>
                            <a:t>0</a:t>
                          </a:r>
                          <a:endParaRPr lang="fr-FR" sz="20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fr-FR" sz="2000">
                              <a:effectLst/>
                            </a:rPr>
                            <a:t>1/3</a:t>
                          </a:r>
                          <a:endParaRPr lang="fr-FR" sz="20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fr-FR" sz="2000">
                              <a:effectLst/>
                            </a:rPr>
                            <a:t>-1/3</a:t>
                          </a:r>
                          <a:endParaRPr lang="fr-FR" sz="20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fr-FR" sz="2000">
                              <a:effectLst/>
                            </a:rPr>
                            <a:t>0</a:t>
                          </a:r>
                          <a:endParaRPr lang="fr-FR" sz="20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875448513"/>
                      </a:ext>
                    </a:extLst>
                  </a:tr>
                  <a:tr h="400981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fr-FR" sz="2000" dirty="0">
                              <a:effectLst/>
                            </a:rPr>
                            <a:t>3</a:t>
                          </a:r>
                          <a:endParaRPr lang="fr-FR" sz="20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marL="68580" marR="68580" marT="0" marB="0">
                        <a:blipFill>
                          <a:blip r:embed="rId5"/>
                          <a:stretch>
                            <a:fillRect l="-100699" t="-307576" r="-704196" b="-31363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fr-FR" sz="2000" dirty="0">
                              <a:effectLst/>
                            </a:rPr>
                            <a:t>50/3</a:t>
                          </a:r>
                          <a:endParaRPr lang="fr-FR" sz="20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fr-FR" sz="2000">
                              <a:effectLst/>
                            </a:rPr>
                            <a:t>5/6</a:t>
                          </a:r>
                          <a:endParaRPr lang="fr-FR" sz="20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fr-FR" sz="2000">
                              <a:effectLst/>
                            </a:rPr>
                            <a:t>0</a:t>
                          </a:r>
                          <a:endParaRPr lang="fr-FR" sz="20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fr-FR" sz="2000">
                              <a:effectLst/>
                            </a:rPr>
                            <a:t>1</a:t>
                          </a:r>
                          <a:endParaRPr lang="fr-FR" sz="20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fr-FR" sz="2000">
                              <a:effectLst/>
                            </a:rPr>
                            <a:t>-1/6</a:t>
                          </a:r>
                          <a:endParaRPr lang="fr-FR" sz="20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fr-FR" sz="2000">
                              <a:effectLst/>
                            </a:rPr>
                            <a:t>2/3</a:t>
                          </a:r>
                          <a:endParaRPr lang="fr-FR" sz="20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fr-FR" sz="2000">
                              <a:effectLst/>
                            </a:rPr>
                            <a:t>0</a:t>
                          </a:r>
                          <a:endParaRPr lang="fr-FR" sz="20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4010243429"/>
                      </a:ext>
                    </a:extLst>
                  </a:tr>
                  <a:tr h="400981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fr-FR" sz="2000" dirty="0">
                              <a:effectLst/>
                            </a:rPr>
                            <a:t>0</a:t>
                          </a:r>
                          <a:endParaRPr lang="fr-FR" sz="20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marL="68580" marR="68580" marT="0" marB="0">
                        <a:blipFill>
                          <a:blip r:embed="rId5"/>
                          <a:stretch>
                            <a:fillRect l="-100699" t="-407576" r="-704196" b="-21363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fr-FR" sz="2000" dirty="0">
                              <a:effectLst/>
                            </a:rPr>
                            <a:t>80/3</a:t>
                          </a:r>
                          <a:endParaRPr lang="fr-FR" sz="20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fr-FR" sz="2000">
                              <a:effectLst/>
                            </a:rPr>
                            <a:t>-5/3</a:t>
                          </a:r>
                          <a:endParaRPr lang="fr-FR" sz="20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fr-FR" sz="2000">
                              <a:effectLst/>
                            </a:rPr>
                            <a:t>0</a:t>
                          </a:r>
                          <a:endParaRPr lang="fr-FR" sz="20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fr-FR" sz="2000">
                              <a:effectLst/>
                            </a:rPr>
                            <a:t>0</a:t>
                          </a:r>
                          <a:endParaRPr lang="fr-FR" sz="20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fr-FR" sz="2000">
                              <a:effectLst/>
                            </a:rPr>
                            <a:t>-2/3</a:t>
                          </a:r>
                          <a:endParaRPr lang="fr-FR" sz="20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fr-FR" sz="2000">
                              <a:effectLst/>
                            </a:rPr>
                            <a:t>-1/3</a:t>
                          </a:r>
                          <a:endParaRPr lang="fr-FR" sz="20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fr-FR" sz="2000">
                              <a:effectLst/>
                            </a:rPr>
                            <a:t>1</a:t>
                          </a:r>
                          <a:endParaRPr lang="fr-FR" sz="20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780865955"/>
                      </a:ext>
                    </a:extLst>
                  </a:tr>
                  <a:tr h="377471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fr-FR" sz="1100">
                              <a:effectLst/>
                            </a:rPr>
                            <a:t> </a:t>
                          </a:r>
                          <a:endParaRPr lang="fr-FR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fr-FR" sz="2000">
                              <a:effectLst/>
                            </a:rPr>
                            <a:t>Zj</a:t>
                          </a:r>
                          <a:endParaRPr lang="fr-FR" sz="20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fr-FR" sz="2000" dirty="0">
                              <a:effectLst/>
                            </a:rPr>
                            <a:t>230/3</a:t>
                          </a:r>
                          <a:endParaRPr lang="fr-FR" sz="20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fr-FR" sz="2000" dirty="0">
                              <a:effectLst/>
                            </a:rPr>
                            <a:t>23/6</a:t>
                          </a:r>
                          <a:endParaRPr lang="fr-FR" sz="20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fr-FR" sz="2000" dirty="0">
                              <a:effectLst/>
                            </a:rPr>
                            <a:t>4</a:t>
                          </a:r>
                          <a:endParaRPr lang="fr-FR" sz="20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fr-FR" sz="2000" dirty="0">
                              <a:effectLst/>
                            </a:rPr>
                            <a:t>3</a:t>
                          </a:r>
                          <a:endParaRPr lang="fr-FR" sz="20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fr-FR" sz="2000" dirty="0">
                              <a:effectLst/>
                            </a:rPr>
                            <a:t>5/6</a:t>
                          </a:r>
                          <a:endParaRPr lang="fr-FR" sz="20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fr-FR" sz="2000" dirty="0">
                              <a:effectLst/>
                            </a:rPr>
                            <a:t>2/3</a:t>
                          </a:r>
                          <a:endParaRPr lang="fr-FR" sz="20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fr-FR" sz="2000">
                              <a:effectLst/>
                            </a:rPr>
                            <a:t>0</a:t>
                          </a:r>
                          <a:endParaRPr lang="fr-FR" sz="20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4241362141"/>
                      </a:ext>
                    </a:extLst>
                  </a:tr>
                  <a:tr h="377471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fr-FR" sz="1100">
                              <a:effectLst/>
                            </a:rPr>
                            <a:t> </a:t>
                          </a:r>
                          <a:endParaRPr lang="fr-FR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fr-FR" sz="2000" dirty="0" err="1">
                              <a:effectLst/>
                            </a:rPr>
                            <a:t>Cj</a:t>
                          </a:r>
                          <a:r>
                            <a:rPr lang="fr-FR" sz="2000" dirty="0">
                              <a:effectLst/>
                            </a:rPr>
                            <a:t> - </a:t>
                          </a:r>
                          <a:r>
                            <a:rPr lang="fr-FR" sz="2000" dirty="0" err="1">
                              <a:effectLst/>
                            </a:rPr>
                            <a:t>Zj</a:t>
                          </a:r>
                          <a:endParaRPr lang="fr-FR" sz="20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fr-FR" sz="2000">
                              <a:effectLst/>
                            </a:rPr>
                            <a:t> </a:t>
                          </a:r>
                          <a:endParaRPr lang="fr-FR" sz="20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fr-FR" sz="2000">
                              <a:effectLst/>
                            </a:rPr>
                            <a:t>-11/6</a:t>
                          </a:r>
                          <a:endParaRPr lang="fr-FR" sz="20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fr-FR" sz="2000" dirty="0">
                              <a:effectLst/>
                            </a:rPr>
                            <a:t>0</a:t>
                          </a:r>
                          <a:endParaRPr lang="fr-FR" sz="20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fr-FR" sz="2000" dirty="0">
                              <a:effectLst/>
                            </a:rPr>
                            <a:t>0</a:t>
                          </a:r>
                          <a:endParaRPr lang="fr-FR" sz="20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fr-FR" sz="2000">
                              <a:effectLst/>
                            </a:rPr>
                            <a:t>-5/6</a:t>
                          </a:r>
                          <a:endParaRPr lang="fr-FR" sz="20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fr-FR" sz="2000" dirty="0">
                              <a:effectLst/>
                            </a:rPr>
                            <a:t>-2/3</a:t>
                          </a:r>
                          <a:endParaRPr lang="fr-FR" sz="20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fr-FR" sz="2000" dirty="0">
                              <a:effectLst/>
                            </a:rPr>
                            <a:t>0</a:t>
                          </a:r>
                          <a:endParaRPr lang="fr-FR" sz="20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3472736750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441334A5-3825-4B32-BD16-1355F7D19416}"/>
                  </a:ext>
                </a:extLst>
              </p:cNvPr>
              <p:cNvSpPr/>
              <p:nvPr/>
            </p:nvSpPr>
            <p:spPr>
              <a:xfrm>
                <a:off x="719253" y="4505862"/>
                <a:ext cx="8064896" cy="1718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fr-FR" b="1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La solution optimale  donnée par le tableau ci dessus est la suivante :</a:t>
                </a:r>
                <a:endParaRPr lang="fr-FR" dirty="0"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15000"/>
                  </a:lnSpc>
                  <a:spcAft>
                    <a:spcPts val="10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fr-FR" b="1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fr-FR" b="1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𝒙</m:t>
                          </m:r>
                        </m:e>
                        <m:sub>
                          <m:r>
                            <a:rPr lang="fr-FR" b="1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𝟏</m:t>
                          </m:r>
                        </m:sub>
                        <m:sup>
                          <m:r>
                            <a:rPr lang="fr-FR" b="1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∗</m:t>
                          </m:r>
                        </m:sup>
                      </m:sSubSup>
                      <m:r>
                        <a:rPr lang="fr-FR" b="1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fr-FR" b="1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𝟎</m:t>
                      </m:r>
                      <m:r>
                        <a:rPr lang="fr-FR" b="1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 ,  </m:t>
                      </m:r>
                      <m:sSubSup>
                        <m:sSubSupPr>
                          <m:ctrlPr>
                            <a:rPr lang="fr-FR" b="1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fr-FR" b="1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𝒙</m:t>
                          </m:r>
                        </m:e>
                        <m:sub>
                          <m:r>
                            <a:rPr lang="fr-FR" b="1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b>
                        <m:sup>
                          <m:r>
                            <a:rPr lang="fr-FR" b="1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∗</m:t>
                          </m:r>
                        </m:sup>
                      </m:sSubSup>
                      <m:r>
                        <a:rPr lang="fr-FR" b="1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fr-FR" b="1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b="1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𝟐𝟎</m:t>
                          </m:r>
                        </m:num>
                        <m:den>
                          <m:r>
                            <a:rPr lang="fr-FR" b="1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den>
                      </m:f>
                      <m:r>
                        <a:rPr lang="fr-FR" b="1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,  </m:t>
                      </m:r>
                      <m:sSubSup>
                        <m:sSubSupPr>
                          <m:ctrlPr>
                            <a:rPr lang="fr-FR" b="1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fr-FR" b="1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𝒙</m:t>
                          </m:r>
                        </m:e>
                        <m:sub>
                          <m:r>
                            <a:rPr lang="fr-FR" b="1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sub>
                        <m:sup>
                          <m:r>
                            <a:rPr lang="fr-FR" b="1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∗</m:t>
                          </m:r>
                        </m:sup>
                      </m:sSubSup>
                      <m:r>
                        <a:rPr lang="fr-FR" b="1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fr-FR" b="1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b="1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𝟓𝟎</m:t>
                          </m:r>
                        </m:num>
                        <m:den>
                          <m:r>
                            <a:rPr lang="fr-FR" b="1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den>
                      </m:f>
                      <m:r>
                        <a:rPr lang="fr-FR" b="1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, </m:t>
                      </m:r>
                      <m:sSub>
                        <m:sSubPr>
                          <m:ctrlPr>
                            <a:rPr lang="fr-FR" b="1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fr-FR" b="1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   </m:t>
                          </m:r>
                          <m:r>
                            <a:rPr lang="fr-FR" b="1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𝒆</m:t>
                          </m:r>
                        </m:e>
                        <m:sub>
                          <m:r>
                            <a:rPr lang="fr-FR" b="1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𝟏</m:t>
                          </m:r>
                        </m:sub>
                      </m:sSub>
                      <m:r>
                        <a:rPr lang="fr-FR" b="1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fr-FR" b="1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𝟎</m:t>
                      </m:r>
                      <m:r>
                        <a:rPr lang="fr-FR" b="1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, </m:t>
                      </m:r>
                      <m:sSub>
                        <m:sSubPr>
                          <m:ctrlPr>
                            <a:rPr lang="fr-FR" b="1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fr-FR" b="1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    </m:t>
                          </m:r>
                          <m:r>
                            <a:rPr lang="fr-FR" b="1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𝒆</m:t>
                          </m:r>
                        </m:e>
                        <m:sub>
                          <m:r>
                            <a:rPr lang="fr-FR" b="1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b>
                      </m:sSub>
                      <m:r>
                        <a:rPr lang="fr-FR" b="1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fr-FR" b="1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𝟎</m:t>
                      </m:r>
                      <m:r>
                        <a:rPr lang="fr-FR" b="1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,   </m:t>
                      </m:r>
                      <m:sSub>
                        <m:sSubPr>
                          <m:ctrlPr>
                            <a:rPr lang="fr-FR" b="1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fr-FR" b="1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𝒆</m:t>
                          </m:r>
                        </m:e>
                        <m:sub>
                          <m:r>
                            <a:rPr lang="fr-FR" b="1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sub>
                      </m:sSub>
                      <m:r>
                        <a:rPr lang="fr-FR" b="1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fr-FR" b="1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b="1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𝟖𝟎</m:t>
                          </m:r>
                        </m:num>
                        <m:den>
                          <m:r>
                            <a:rPr lang="fr-FR" b="1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den>
                      </m:f>
                      <m:r>
                        <a:rPr lang="fr-FR" b="1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,</m:t>
                      </m:r>
                      <m:r>
                        <a:rPr lang="fr-FR" b="1" i="1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                 </m:t>
                      </m:r>
                    </m:oMath>
                  </m:oMathPara>
                </a14:m>
                <a:endParaRPr lang="fr-FR" b="1" i="1" dirty="0">
                  <a:latin typeface="Cambria Math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15000"/>
                  </a:lnSpc>
                  <a:spcAft>
                    <a:spcPts val="10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1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 </m:t>
                      </m:r>
                      <m:sSup>
                        <m:sSupPr>
                          <m:ctrlPr>
                            <a:rPr lang="fr-FR" b="1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fr-FR" b="1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𝒁</m:t>
                          </m:r>
                        </m:e>
                        <m:sup>
                          <m:r>
                            <a:rPr lang="fr-FR" b="1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∗</m:t>
                          </m:r>
                        </m:sup>
                      </m:sSup>
                      <m:r>
                        <a:rPr lang="fr-FR" b="1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fr-FR" b="1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𝟐𝟑𝟎</m:t>
                      </m:r>
                      <m:r>
                        <a:rPr lang="fr-FR" b="1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/</m:t>
                      </m:r>
                      <m:r>
                        <a:rPr lang="fr-FR" b="1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𝟑</m:t>
                      </m:r>
                    </m:oMath>
                  </m:oMathPara>
                </a14:m>
                <a:endParaRPr lang="fr-FR" dirty="0"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441334A5-3825-4B32-BD16-1355F7D1941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9253" y="4505862"/>
                <a:ext cx="8064896" cy="1718997"/>
              </a:xfrm>
              <a:prstGeom prst="rect">
                <a:avLst/>
              </a:prstGeom>
              <a:blipFill>
                <a:blip r:embed="rId6"/>
                <a:stretch>
                  <a:fillRect l="-680" t="-70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Son enregistré">
            <a:hlinkClick r:id="" action="ppaction://media"/>
            <a:extLst>
              <a:ext uri="{FF2B5EF4-FFF2-40B4-BE49-F238E27FC236}">
                <a16:creationId xmlns:a16="http://schemas.microsoft.com/office/drawing/2014/main" id="{B7EA5BE3-0276-4B99-8988-4A77D5FF33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241178" y="31309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9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82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1"/>
          <p:cNvSpPr>
            <a:spLocks noGrp="1"/>
          </p:cNvSpPr>
          <p:nvPr>
            <p:ph type="title"/>
          </p:nvPr>
        </p:nvSpPr>
        <p:spPr>
          <a:xfrm>
            <a:off x="142844" y="0"/>
            <a:ext cx="9001156" cy="1143000"/>
          </a:xfrm>
        </p:spPr>
        <p:txBody>
          <a:bodyPr>
            <a:normAutofit/>
          </a:bodyPr>
          <a:lstStyle/>
          <a:p>
            <a:r>
              <a:rPr lang="fr-FR" sz="4000" b="1" i="1" dirty="0">
                <a:solidFill>
                  <a:schemeClr val="tx2">
                    <a:lumMod val="75000"/>
                  </a:schemeClr>
                </a:solidFill>
              </a:rPr>
              <a:t>DUALITE</a:t>
            </a:r>
          </a:p>
        </p:txBody>
      </p: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CD1694E7-8C88-4F9C-8E63-B4F70DB1E651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03188" y="1052736"/>
            <a:ext cx="8924925" cy="1588"/>
          </a:xfrm>
          <a:prstGeom prst="line">
            <a:avLst/>
          </a:prstGeom>
          <a:noFill/>
          <a:ln w="38100">
            <a:solidFill>
              <a:srgbClr val="17375E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</p:cxnSp>
      <p:sp>
        <p:nvSpPr>
          <p:cNvPr id="15" name="ZoneTexte 11">
            <a:extLst>
              <a:ext uri="{FF2B5EF4-FFF2-40B4-BE49-F238E27FC236}">
                <a16:creationId xmlns:a16="http://schemas.microsoft.com/office/drawing/2014/main" id="{8C3708BA-3F29-4301-A68C-9A2E60960896}"/>
              </a:ext>
            </a:extLst>
          </p:cNvPr>
          <p:cNvSpPr txBox="1"/>
          <p:nvPr/>
        </p:nvSpPr>
        <p:spPr>
          <a:xfrm>
            <a:off x="0" y="6484938"/>
            <a:ext cx="9144000" cy="323165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1500" dirty="0">
                <a:solidFill>
                  <a:srgbClr val="FFFFFF"/>
                </a:solidFill>
                <a:ea typeface="ヒラギノ角ゴ Pro W3" pitchFamily="-89" charset="-128"/>
              </a:rPr>
              <a:t>    Pr. BALAR Khalid                               </a:t>
            </a:r>
            <a:r>
              <a:rPr lang="fr-FR" sz="1500" dirty="0">
                <a:solidFill>
                  <a:schemeClr val="bg1"/>
                </a:solidFill>
                <a:ea typeface="ヒラギノ角ゴ Pro W3" pitchFamily="-89" charset="-128"/>
              </a:rPr>
              <a:t>Statistique Descriptive pour S.E.G / 2018-2019                                                 2/42</a:t>
            </a:r>
          </a:p>
        </p:txBody>
      </p:sp>
      <p:sp>
        <p:nvSpPr>
          <p:cNvPr id="17" name="ZoneTexte 11">
            <a:extLst>
              <a:ext uri="{FF2B5EF4-FFF2-40B4-BE49-F238E27FC236}">
                <a16:creationId xmlns:a16="http://schemas.microsoft.com/office/drawing/2014/main" id="{06509105-C0D4-48FD-B939-5D5AB73E7E2C}"/>
              </a:ext>
            </a:extLst>
          </p:cNvPr>
          <p:cNvSpPr txBox="1"/>
          <p:nvPr/>
        </p:nvSpPr>
        <p:spPr>
          <a:xfrm>
            <a:off x="0" y="6497180"/>
            <a:ext cx="9144000" cy="323165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1500" i="1" dirty="0">
                <a:solidFill>
                  <a:srgbClr val="FFFFFF"/>
                </a:solidFill>
                <a:ea typeface="ヒラギノ角ゴ Pro W3" pitchFamily="-89" charset="-128"/>
              </a:rPr>
              <a:t>    Pr. AZIZ ATMANI  / Pr. EZZAHAR                                                                                                                     2019/2020                                                                                                                                                         </a:t>
            </a:r>
            <a:endParaRPr lang="fr-FR" sz="1500" i="1" dirty="0">
              <a:solidFill>
                <a:schemeClr val="bg1"/>
              </a:solidFill>
              <a:ea typeface="ヒラギノ角ゴ Pro W3" pitchFamily="-89" charset="-128"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6D22BC59-ECAC-4D72-9DE4-7B112C2E62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36371" y="2353419"/>
            <a:ext cx="3778599" cy="677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20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mbria Math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Min Z'=60y1+40 y2+80 y3</a:t>
            </a:r>
            <a:endParaRPr kumimoji="0" lang="fr-FR" altLang="fr-FR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61233C53-634C-46E5-A836-FB09A1B6D181}"/>
                  </a:ext>
                </a:extLst>
              </p:cNvPr>
              <p:cNvSpPr/>
              <p:nvPr/>
            </p:nvSpPr>
            <p:spPr>
              <a:xfrm>
                <a:off x="4539671" y="2796920"/>
                <a:ext cx="4572000" cy="1731821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>
                  <a:lnSpc>
                    <a:spcPct val="115000"/>
                  </a:lnSpc>
                  <a:spcAft>
                    <a:spcPts val="10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i="1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3</m:t>
                      </m:r>
                      <m:sSub>
                        <m:sSubPr>
                          <m:ctrlPr>
                            <a:rPr lang="fr-FR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fr-FR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fr-FR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sub>
                      </m:sSub>
                      <m:r>
                        <a:rPr lang="fr-FR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+2</m:t>
                      </m:r>
                      <m:sSub>
                        <m:sSubPr>
                          <m:ctrlPr>
                            <a:rPr lang="fr-FR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fr-FR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fr-FR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b>
                      </m:sSub>
                      <m:r>
                        <a:rPr lang="fr-FR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+1</m:t>
                      </m:r>
                      <m:sSub>
                        <m:sSubPr>
                          <m:ctrlPr>
                            <a:rPr lang="fr-FR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fr-FR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fr-FR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b>
                      </m:sSub>
                      <m:r>
                        <a:rPr lang="fr-FR" i="1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≥2</m:t>
                      </m:r>
                    </m:oMath>
                  </m:oMathPara>
                </a14:m>
                <a:endParaRPr lang="fr-FR" i="1" dirty="0">
                  <a:latin typeface="Cambria Math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15000"/>
                  </a:lnSpc>
                  <a:spcAft>
                    <a:spcPts val="10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4</m:t>
                      </m:r>
                      <m:sSub>
                        <m:sSubPr>
                          <m:ctrlPr>
                            <a:rPr lang="fr-FR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fr-FR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fr-FR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sub>
                      </m:sSub>
                      <m:r>
                        <a:rPr lang="fr-FR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+1</m:t>
                      </m:r>
                      <m:sSub>
                        <m:sSubPr>
                          <m:ctrlPr>
                            <a:rPr lang="fr-FR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fr-FR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fr-FR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b>
                      </m:sSub>
                      <m:r>
                        <a:rPr lang="fr-FR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+3</m:t>
                      </m:r>
                      <m:sSub>
                        <m:sSubPr>
                          <m:ctrlPr>
                            <a:rPr lang="fr-FR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fr-FR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fr-FR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b>
                      </m:sSub>
                      <m:r>
                        <a:rPr lang="fr-FR" i="1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≥4</m:t>
                      </m:r>
                    </m:oMath>
                  </m:oMathPara>
                </a14:m>
                <a:endParaRPr lang="fr-FR" i="1" dirty="0">
                  <a:latin typeface="Cambria Math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15000"/>
                  </a:lnSpc>
                  <a:spcAft>
                    <a:spcPts val="10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2</m:t>
                      </m:r>
                      <m:sSub>
                        <m:sSubPr>
                          <m:ctrlPr>
                            <a:rPr lang="fr-FR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fr-FR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fr-FR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sub>
                      </m:sSub>
                      <m:r>
                        <a:rPr lang="fr-FR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+2</m:t>
                      </m:r>
                      <m:sSub>
                        <m:sSubPr>
                          <m:ctrlPr>
                            <a:rPr lang="fr-FR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fr-FR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fr-FR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b>
                      </m:sSub>
                      <m:r>
                        <a:rPr lang="fr-FR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+2</m:t>
                      </m:r>
                      <m:sSub>
                        <m:sSubPr>
                          <m:ctrlPr>
                            <a:rPr lang="fr-FR" i="1" smtClean="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fr-FR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fr-FR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b>
                      </m:sSub>
                      <m:r>
                        <a:rPr lang="fr-FR" i="1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≥3</m:t>
                      </m:r>
                    </m:oMath>
                  </m:oMathPara>
                </a14:m>
                <a:endParaRPr lang="fr-FR" dirty="0"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fr-FR" dirty="0"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  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                    </m:t>
                        </m:r>
                        <m:r>
                          <a:rPr lang="fr-FR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b>
                        <m:r>
                          <a:rPr lang="fr-FR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r>
                      <a:rPr lang="fr-FR" i="1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≥</m:t>
                    </m:r>
                    <m:r>
                      <a:rPr lang="fr-FR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0 , </m:t>
                    </m:r>
                    <m:sSub>
                      <m:sSubPr>
                        <m:ctrlPr>
                          <a:rPr lang="fr-FR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fr-FR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b>
                        <m:r>
                          <a:rPr lang="fr-FR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r>
                      <a:rPr lang="fr-FR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≥0 ,</m:t>
                    </m:r>
                    <m:sSub>
                      <m:sSubPr>
                        <m:ctrlPr>
                          <a:rPr lang="fr-FR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fr-FR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b>
                        <m:r>
                          <a:rPr lang="fr-FR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sub>
                    </m:sSub>
                    <m:r>
                      <a:rPr lang="fr-FR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≥0</m:t>
                    </m:r>
                  </m:oMath>
                </a14:m>
                <a:r>
                  <a:rPr lang="fr-FR" dirty="0"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</a:p>
            </p:txBody>
          </p:sp>
        </mc:Choice>
        <mc:Fallback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61233C53-634C-46E5-A836-FB09A1B6D18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39671" y="2796920"/>
                <a:ext cx="4572000" cy="1731821"/>
              </a:xfrm>
              <a:prstGeom prst="rect">
                <a:avLst/>
              </a:prstGeom>
              <a:blipFill>
                <a:blip r:embed="rId5"/>
                <a:stretch>
                  <a:fillRect b="-70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>
            <a:extLst>
              <a:ext uri="{FF2B5EF4-FFF2-40B4-BE49-F238E27FC236}">
                <a16:creationId xmlns:a16="http://schemas.microsoft.com/office/drawing/2014/main" id="{3CD04D13-4AF8-4798-91AA-73F39157A0C2}"/>
              </a:ext>
            </a:extLst>
          </p:cNvPr>
          <p:cNvSpPr/>
          <p:nvPr/>
        </p:nvSpPr>
        <p:spPr>
          <a:xfrm>
            <a:off x="98086" y="2369691"/>
            <a:ext cx="504997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fr-FR" b="1" i="1" dirty="0">
                <a:latin typeface="Cambria Math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altLang="fr-FR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Max Z=  2x1+4x2+3x3</a:t>
            </a:r>
            <a:endParaRPr lang="fr-FR" alt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fr-FR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fr-FR" altLang="fr-FR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3x1+4x2+2x3</a:t>
            </a:r>
            <a:r>
              <a:rPr lang="fr-FR" altLang="fr-FR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≤  60   (  Bois )</a:t>
            </a:r>
            <a:endParaRPr lang="fr-FR" alt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fr-FR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fr-FR" altLang="fr-FR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2x1+1x2+2x3</a:t>
            </a:r>
            <a:r>
              <a:rPr lang="fr-FR" altLang="fr-FR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≤  40   (  Heures d'assemblage )</a:t>
            </a:r>
            <a:endParaRPr lang="fr-FR" alt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fr-FR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fr-FR" altLang="fr-FR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x1+3x2+2x3</a:t>
            </a:r>
            <a:r>
              <a:rPr lang="fr-FR" altLang="fr-FR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≤  80   (  Heures de finition )</a:t>
            </a:r>
            <a:endParaRPr lang="fr-FR" alt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fr-FR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</a:t>
            </a:r>
            <a:r>
              <a:rPr lang="fr-FR" altLang="fr-FR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x1≥0 ,x2≥0 , x3≥0</a:t>
            </a:r>
            <a:endParaRPr lang="fr-FR" dirty="0"/>
          </a:p>
        </p:txBody>
      </p:sp>
      <p:pic>
        <p:nvPicPr>
          <p:cNvPr id="5" name="Son enregistré">
            <a:hlinkClick r:id="" action="ppaction://media"/>
            <a:extLst>
              <a:ext uri="{FF2B5EF4-FFF2-40B4-BE49-F238E27FC236}">
                <a16:creationId xmlns:a16="http://schemas.microsoft.com/office/drawing/2014/main" id="{5B5BC143-131A-4F92-BE00-EA83DF5D3D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00392" y="25966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701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445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1"/>
          <p:cNvSpPr>
            <a:spLocks noGrp="1"/>
          </p:cNvSpPr>
          <p:nvPr>
            <p:ph type="title"/>
          </p:nvPr>
        </p:nvSpPr>
        <p:spPr>
          <a:xfrm>
            <a:off x="142844" y="0"/>
            <a:ext cx="9001156" cy="1143000"/>
          </a:xfrm>
        </p:spPr>
        <p:txBody>
          <a:bodyPr>
            <a:normAutofit/>
          </a:bodyPr>
          <a:lstStyle/>
          <a:p>
            <a:r>
              <a:rPr lang="fr-FR" sz="4000" b="1" i="1" dirty="0">
                <a:solidFill>
                  <a:schemeClr val="tx2">
                    <a:lumMod val="75000"/>
                  </a:schemeClr>
                </a:solidFill>
              </a:rPr>
              <a:t>DUALITE</a:t>
            </a:r>
          </a:p>
        </p:txBody>
      </p: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CD1694E7-8C88-4F9C-8E63-B4F70DB1E651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03188" y="1052736"/>
            <a:ext cx="8924925" cy="1588"/>
          </a:xfrm>
          <a:prstGeom prst="line">
            <a:avLst/>
          </a:prstGeom>
          <a:noFill/>
          <a:ln w="38100">
            <a:solidFill>
              <a:srgbClr val="17375E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</p:cxnSp>
      <p:sp>
        <p:nvSpPr>
          <p:cNvPr id="15" name="ZoneTexte 11">
            <a:extLst>
              <a:ext uri="{FF2B5EF4-FFF2-40B4-BE49-F238E27FC236}">
                <a16:creationId xmlns:a16="http://schemas.microsoft.com/office/drawing/2014/main" id="{8C3708BA-3F29-4301-A68C-9A2E60960896}"/>
              </a:ext>
            </a:extLst>
          </p:cNvPr>
          <p:cNvSpPr txBox="1"/>
          <p:nvPr/>
        </p:nvSpPr>
        <p:spPr>
          <a:xfrm>
            <a:off x="0" y="6484938"/>
            <a:ext cx="9144000" cy="323165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1500" dirty="0">
                <a:solidFill>
                  <a:srgbClr val="FFFFFF"/>
                </a:solidFill>
                <a:ea typeface="ヒラギノ角ゴ Pro W3" pitchFamily="-89" charset="-128"/>
              </a:rPr>
              <a:t>    Pr. BALAR Khalid                               </a:t>
            </a:r>
            <a:r>
              <a:rPr lang="fr-FR" sz="1500" dirty="0">
                <a:solidFill>
                  <a:schemeClr val="bg1"/>
                </a:solidFill>
                <a:ea typeface="ヒラギノ角ゴ Pro W3" pitchFamily="-89" charset="-128"/>
              </a:rPr>
              <a:t>Statistique Descriptive pour S.E.G / 2018-2019                                                 2/42</a:t>
            </a:r>
          </a:p>
        </p:txBody>
      </p:sp>
      <p:sp>
        <p:nvSpPr>
          <p:cNvPr id="17" name="ZoneTexte 11">
            <a:extLst>
              <a:ext uri="{FF2B5EF4-FFF2-40B4-BE49-F238E27FC236}">
                <a16:creationId xmlns:a16="http://schemas.microsoft.com/office/drawing/2014/main" id="{06509105-C0D4-48FD-B939-5D5AB73E7E2C}"/>
              </a:ext>
            </a:extLst>
          </p:cNvPr>
          <p:cNvSpPr txBox="1"/>
          <p:nvPr/>
        </p:nvSpPr>
        <p:spPr>
          <a:xfrm>
            <a:off x="0" y="6497180"/>
            <a:ext cx="9144000" cy="323165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1500" i="1" dirty="0">
                <a:solidFill>
                  <a:srgbClr val="FFFFFF"/>
                </a:solidFill>
                <a:ea typeface="ヒラギノ角ゴ Pro W3" pitchFamily="-89" charset="-128"/>
              </a:rPr>
              <a:t>    Pr. ATMANI  / Pr. EZZAHAR                                                                                                                     2019/2020                                                                                                                                                         </a:t>
            </a:r>
            <a:endParaRPr lang="fr-FR" sz="1500" i="1" dirty="0">
              <a:solidFill>
                <a:schemeClr val="bg1"/>
              </a:solidFill>
              <a:ea typeface="ヒラギノ角ゴ Pro W3" pitchFamily="-89" charset="-128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017C557-E190-4F73-A43D-2F2F8F4DDD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8012" y="1155242"/>
            <a:ext cx="3811382" cy="4820065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A4EE710E-68C4-44FD-B252-8BFFE0BD3C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67944" y="1165228"/>
            <a:ext cx="4697062" cy="1889321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029F8D9E-DAA7-44CF-9B2F-1EEE61F2C2C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27984" y="3564180"/>
            <a:ext cx="3714750" cy="1600200"/>
          </a:xfrm>
          <a:prstGeom prst="rect">
            <a:avLst/>
          </a:prstGeom>
        </p:spPr>
      </p:pic>
      <p:pic>
        <p:nvPicPr>
          <p:cNvPr id="2" name="Son enregistré">
            <a:hlinkClick r:id="" action="ppaction://media"/>
            <a:extLst>
              <a:ext uri="{FF2B5EF4-FFF2-40B4-BE49-F238E27FC236}">
                <a16:creationId xmlns:a16="http://schemas.microsoft.com/office/drawing/2014/main" id="{9A454BE5-FC47-4F87-ACB7-FA858D0C02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55434" y="32316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461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87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1493</TotalTime>
  <Words>393</Words>
  <Application>Microsoft Office PowerPoint</Application>
  <PresentationFormat>Affichage à l'écran (4:3)</PresentationFormat>
  <Paragraphs>103</Paragraphs>
  <Slides>5</Slides>
  <Notes>5</Notes>
  <HiddenSlides>0</HiddenSlides>
  <MMClips>5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5</vt:i4>
      </vt:variant>
    </vt:vector>
  </HeadingPairs>
  <TitlesOfParts>
    <vt:vector size="10" baseType="lpstr">
      <vt:lpstr>Arial</vt:lpstr>
      <vt:lpstr>Calibri</vt:lpstr>
      <vt:lpstr>Cambria Math</vt:lpstr>
      <vt:lpstr>Times New Roman</vt:lpstr>
      <vt:lpstr>Thème Office</vt:lpstr>
      <vt:lpstr>DUALITE - Interprétation</vt:lpstr>
      <vt:lpstr>DUALITE</vt:lpstr>
      <vt:lpstr>DUALITE</vt:lpstr>
      <vt:lpstr>DUALITE</vt:lpstr>
      <vt:lpstr>DUALITE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Chapitre V : Statistique bivariée</dc:title>
  <dc:creator>Khalid Balar</dc:creator>
  <cp:lastModifiedBy>Admin</cp:lastModifiedBy>
  <cp:revision>152</cp:revision>
  <dcterms:created xsi:type="dcterms:W3CDTF">2018-11-09T09:42:04Z</dcterms:created>
  <dcterms:modified xsi:type="dcterms:W3CDTF">2020-04-02T11:35:19Z</dcterms:modified>
</cp:coreProperties>
</file>